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75" r:id="rId6"/>
    <p:sldId id="261" r:id="rId7"/>
    <p:sldId id="276" r:id="rId8"/>
    <p:sldId id="260" r:id="rId9"/>
    <p:sldId id="277" r:id="rId10"/>
    <p:sldId id="278" r:id="rId11"/>
    <p:sldId id="262" r:id="rId12"/>
    <p:sldId id="286" r:id="rId13"/>
    <p:sldId id="280" r:id="rId14"/>
    <p:sldId id="281" r:id="rId15"/>
    <p:sldId id="282" r:id="rId16"/>
    <p:sldId id="283" r:id="rId17"/>
    <p:sldId id="284" r:id="rId18"/>
    <p:sldId id="285" r:id="rId19"/>
    <p:sldId id="279" r:id="rId20"/>
    <p:sldId id="288" r:id="rId21"/>
    <p:sldId id="287" r:id="rId22"/>
    <p:sldId id="289" r:id="rId23"/>
    <p:sldId id="290" r:id="rId24"/>
    <p:sldId id="291" r:id="rId25"/>
    <p:sldId id="292" r:id="rId26"/>
    <p:sldId id="293" r:id="rId27"/>
    <p:sldId id="294" r:id="rId28"/>
    <p:sldId id="268" r:id="rId29"/>
    <p:sldId id="295" r:id="rId30"/>
    <p:sldId id="296" r:id="rId3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10B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3A488-1066-4F4E-BBF8-70F13AE8D458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28DCF-CCA7-4C1E-AC8E-4468ECABB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2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28DCF-CCA7-4C1E-AC8E-4468ECABB0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5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28DCF-CCA7-4C1E-AC8E-4468ECABB0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6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://www.deeplearningbook.org/" TargetMode="External"/><Relationship Id="rId4" Type="http://schemas.openxmlformats.org/officeDocument/2006/relationships/hyperlink" Target="https://pytorch.org/docs/stable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1698514" y="4758779"/>
            <a:ext cx="8329423" cy="6769440"/>
          </a:xfrm>
          <a:custGeom>
            <a:avLst/>
            <a:gdLst/>
            <a:ahLst/>
            <a:cxnLst/>
            <a:rect l="l" t="t" r="r" b="b"/>
            <a:pathLst>
              <a:path w="8329423" h="6769440">
                <a:moveTo>
                  <a:pt x="0" y="0"/>
                </a:moveTo>
                <a:lnTo>
                  <a:pt x="8329423" y="0"/>
                </a:lnTo>
                <a:lnTo>
                  <a:pt x="8329423" y="6769440"/>
                </a:lnTo>
                <a:lnTo>
                  <a:pt x="0" y="676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332" t="-80662" r="-9045"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-822204" y="-2845196"/>
            <a:ext cx="19110204" cy="13516126"/>
          </a:xfrm>
          <a:custGeom>
            <a:avLst/>
            <a:gdLst/>
            <a:ahLst/>
            <a:cxnLst/>
            <a:rect l="l" t="t" r="r" b="b"/>
            <a:pathLst>
              <a:path w="19110204" h="13516126">
                <a:moveTo>
                  <a:pt x="0" y="0"/>
                </a:moveTo>
                <a:lnTo>
                  <a:pt x="19110204" y="0"/>
                </a:lnTo>
                <a:lnTo>
                  <a:pt x="19110204" y="13516126"/>
                </a:lnTo>
                <a:lnTo>
                  <a:pt x="0" y="1351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29824" y="-1936352"/>
            <a:ext cx="10579544" cy="9391465"/>
          </a:xfrm>
          <a:custGeom>
            <a:avLst/>
            <a:gdLst/>
            <a:ahLst/>
            <a:cxnLst/>
            <a:rect l="l" t="t" r="r" b="b"/>
            <a:pathLst>
              <a:path w="10579544" h="9391465">
                <a:moveTo>
                  <a:pt x="0" y="0"/>
                </a:moveTo>
                <a:lnTo>
                  <a:pt x="10579544" y="0"/>
                </a:lnTo>
                <a:lnTo>
                  <a:pt x="10579544" y="9391465"/>
                </a:lnTo>
                <a:lnTo>
                  <a:pt x="0" y="9391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0000"/>
            </a:blip>
            <a:stretch>
              <a:fillRect r="-81688" b="-36363"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4000"/>
            </a:blip>
            <a:stretch>
              <a:fillRect l="-48888" r="-2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328835" y="955923"/>
            <a:ext cx="14808125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Deep Learning Models On </a:t>
            </a:r>
            <a:br>
              <a:rPr lang="en-US" sz="8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8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Fashion-MNIST  </a:t>
            </a:r>
            <a:endParaRPr lang="en-US" sz="8000" b="1" u="none" strike="noStrike" dirty="0">
              <a:solidFill>
                <a:srgbClr val="FFFFF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4648" y="6214873"/>
            <a:ext cx="16136962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spc="1345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  <a:t>Presented By: </a:t>
            </a:r>
            <a: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  <a:t>SHEHRYAR SHEHRYAR </a:t>
            </a:r>
            <a:b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</a:br>
            <a:r>
              <a:rPr lang="en-US" sz="4000" b="1" spc="1345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ppins Medium Bold"/>
              </a:rPr>
              <a:t>Student ID: </a:t>
            </a:r>
            <a: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  <a:t>P2952028</a:t>
            </a:r>
            <a:b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</a:br>
            <a:r>
              <a:rPr lang="en-US" sz="4000" b="1" spc="1345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ppins Medium Bold"/>
              </a:rPr>
              <a:t>Course:</a:t>
            </a:r>
            <a: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  <a:t> Neural System</a:t>
            </a:r>
            <a:b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</a:br>
            <a:r>
              <a:rPr lang="en-US" sz="4000" b="1" spc="1345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ppins Medium Bold"/>
              </a:rPr>
              <a:t>Date: </a:t>
            </a:r>
            <a: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  <a:t>17/October/2025</a:t>
            </a:r>
            <a:b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</a:br>
            <a:b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</a:br>
            <a:b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</a:br>
            <a:br>
              <a:rPr lang="en-US" sz="4000" b="1" spc="1345" dirty="0">
                <a:solidFill>
                  <a:schemeClr val="bg1"/>
                </a:solidFill>
                <a:latin typeface="Times New Roman" panose="02020603050405020304" pitchFamily="18" charset="0"/>
                <a:ea typeface="Poppins Medium Bold"/>
                <a:cs typeface="Times New Roman" panose="02020603050405020304" pitchFamily="18" charset="0"/>
                <a:sym typeface="Poppins Medium Bold"/>
              </a:rPr>
            </a:br>
            <a:endParaRPr lang="en-US" sz="4000" b="1" spc="1345" dirty="0">
              <a:solidFill>
                <a:schemeClr val="bg1"/>
              </a:solidFill>
              <a:latin typeface="Times New Roman" panose="02020603050405020304" pitchFamily="18" charset="0"/>
              <a:ea typeface="Poppins Medium Bold"/>
              <a:cs typeface="Times New Roman" panose="02020603050405020304" pitchFamily="18" charset="0"/>
              <a:sym typeface="Poppins Medium Bold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AFFD5019-D572-4F6A-A71E-E442F0FE0201}"/>
              </a:ext>
            </a:extLst>
          </p:cNvPr>
          <p:cNvSpPr txBox="1"/>
          <p:nvPr/>
        </p:nvSpPr>
        <p:spPr>
          <a:xfrm>
            <a:off x="1739936" y="3319016"/>
            <a:ext cx="1480812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5000" b="1" u="none" strike="noStrike" dirty="0">
                <a:solidFill>
                  <a:srgbClr val="FFFF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Poppins Medium Bold"/>
              </a:rPr>
              <a:t>A Comparative Study of ANN, CNN, U-Net, and VIT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32BE0B-8208-3EC8-DAEC-5D43DCC3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8AE95EC-6CCC-E86E-E71E-62313F9EDD8D}"/>
              </a:ext>
            </a:extLst>
          </p:cNvPr>
          <p:cNvSpPr/>
          <p:nvPr/>
        </p:nvSpPr>
        <p:spPr>
          <a:xfrm>
            <a:off x="6985622" y="1880867"/>
            <a:ext cx="13111503" cy="8081453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6E22F3A-76AC-D727-AFBE-0487882ADC0C}"/>
              </a:ext>
            </a:extLst>
          </p:cNvPr>
          <p:cNvSpPr txBox="1"/>
          <p:nvPr/>
        </p:nvSpPr>
        <p:spPr>
          <a:xfrm>
            <a:off x="381000" y="1028700"/>
            <a:ext cx="14020800" cy="1221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090"/>
              </a:lnSpc>
            </a:pPr>
            <a:r>
              <a:rPr lang="en-US" sz="9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/Material /Input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4564C17-B6CF-A2CC-CCB1-742D0CC5B9BC}"/>
              </a:ext>
            </a:extLst>
          </p:cNvPr>
          <p:cNvSpPr txBox="1"/>
          <p:nvPr/>
        </p:nvSpPr>
        <p:spPr>
          <a:xfrm>
            <a:off x="914400" y="3422617"/>
            <a:ext cx="16840200" cy="654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Dataset: </a:t>
            </a: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Fashion-MNIST consisting of 28×28 grayscale </a:t>
            </a:r>
          </a:p>
          <a:p>
            <a:pPr>
              <a:spcAft>
                <a:spcPts val="1500"/>
              </a:spcAft>
            </a:pP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	images representing 10 clothing categories.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Tools &amp; Libraries: </a:t>
            </a: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Python, </a:t>
            </a:r>
            <a:r>
              <a:rPr lang="en-US" sz="3500" dirty="0" err="1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PyTorch</a:t>
            </a: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for deep learning </a:t>
            </a:r>
          </a:p>
          <a:p>
            <a:pPr>
              <a:spcAft>
                <a:spcPts val="1500"/>
              </a:spcAft>
            </a:pP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	model development, Matplotlib for visualization, and </a:t>
            </a:r>
          </a:p>
          <a:p>
            <a:pPr>
              <a:spcAft>
                <a:spcPts val="1500"/>
              </a:spcAft>
            </a:pP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	NumPy for numerical computations.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Preprocessing:</a:t>
            </a: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The dataset is normalized to ensure consistent pixel intensity distribution and converted into tensors for </a:t>
            </a:r>
            <a:r>
              <a:rPr lang="en-US" sz="3500" dirty="0" err="1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PyTorch</a:t>
            </a: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-based training.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Assumption:</a:t>
            </a: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The dataset is balanced with uniform image dimensions across all samples, ensuring fair training and </a:t>
            </a:r>
            <a:r>
              <a:rPr lang="en-US" sz="3500" dirty="0" err="1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evaluation.Source</a:t>
            </a:r>
            <a:r>
              <a:rPr lang="en-US" sz="3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: The dataset was taken from Kaggle for experimentation and model training purposes.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09F270-707B-9CAC-A0C7-8E075B1592BB}"/>
              </a:ext>
            </a:extLst>
          </p:cNvPr>
          <p:cNvSpPr/>
          <p:nvPr/>
        </p:nvSpPr>
        <p:spPr>
          <a:xfrm>
            <a:off x="11789229" y="1880318"/>
            <a:ext cx="6172200" cy="527445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2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9928" y="0"/>
            <a:ext cx="19922007" cy="10287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30221" y="3316269"/>
            <a:ext cx="14681707" cy="312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2049"/>
              </a:lnSpc>
              <a:spcBef>
                <a:spcPct val="0"/>
              </a:spcBef>
            </a:pPr>
            <a:r>
              <a:rPr lang="en-US" sz="1193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Implementation /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81639" y="7048500"/>
            <a:ext cx="9124721" cy="1596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dataset was loaded from Kaggle, preprocessed, and used to train and test the model in </a:t>
            </a:r>
            <a:r>
              <a:rPr lang="en-US" sz="3200" u="none" dirty="0" err="1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PyTorch</a:t>
            </a:r>
            <a:r>
              <a:rPr lang="en-US" sz="3200" u="none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</a:p>
        </p:txBody>
      </p:sp>
      <p:sp>
        <p:nvSpPr>
          <p:cNvPr id="6" name="AutoShape 6"/>
          <p:cNvSpPr/>
          <p:nvPr/>
        </p:nvSpPr>
        <p:spPr>
          <a:xfrm>
            <a:off x="5802686" y="6457009"/>
            <a:ext cx="668262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643CA-9D9B-6BA7-8E2D-F0B253CCE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186E630-CF5E-3077-9FA5-E54CCCE4DB32}"/>
              </a:ext>
            </a:extLst>
          </p:cNvPr>
          <p:cNvSpPr/>
          <p:nvPr/>
        </p:nvSpPr>
        <p:spPr>
          <a:xfrm>
            <a:off x="6985622" y="1880867"/>
            <a:ext cx="13111503" cy="8081453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5B7149A-9DF5-7338-48C3-4C0670A9B698}"/>
              </a:ext>
            </a:extLst>
          </p:cNvPr>
          <p:cNvSpPr txBox="1"/>
          <p:nvPr/>
        </p:nvSpPr>
        <p:spPr>
          <a:xfrm>
            <a:off x="304800" y="330123"/>
            <a:ext cx="14020800" cy="3152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2049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Implementation / Process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A4D5892-CE0E-3AC8-5214-4C46D05DAC14}"/>
              </a:ext>
            </a:extLst>
          </p:cNvPr>
          <p:cNvSpPr txBox="1"/>
          <p:nvPr/>
        </p:nvSpPr>
        <p:spPr>
          <a:xfrm>
            <a:off x="914400" y="3422617"/>
            <a:ext cx="16840200" cy="5809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Loaded the Fashion-MNIST dataset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Preprocessed images by normalizing pixel values and converting them to tensors.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Split the data into training and testing sets.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Built and trained the model (ANN/CNN) using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PyTorch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Evaluated the model with accuracy metrics and confusion matrix.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Relevant code snapshots are attached to illustrate each step.</a:t>
            </a:r>
          </a:p>
        </p:txBody>
      </p:sp>
    </p:spTree>
    <p:extLst>
      <p:ext uri="{BB962C8B-B14F-4D97-AF65-F5344CB8AC3E}">
        <p14:creationId xmlns:p14="http://schemas.microsoft.com/office/powerpoint/2010/main" val="353365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BE6473-C557-70B2-4D3E-A648373CEE4E}"/>
              </a:ext>
            </a:extLst>
          </p:cNvPr>
          <p:cNvSpPr txBox="1"/>
          <p:nvPr/>
        </p:nvSpPr>
        <p:spPr>
          <a:xfrm>
            <a:off x="1143000" y="571500"/>
            <a:ext cx="937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Poppins Medium Bold"/>
                <a:cs typeface="Poppins Medium Bold"/>
              </a:rPr>
              <a:t>CODE: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66E37FF-214B-BBD7-A875-97CBC3DD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14500"/>
            <a:ext cx="10820400" cy="754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795E1-F8AC-4FE2-EC8D-92BDC3C4611C}"/>
              </a:ext>
            </a:extLst>
          </p:cNvPr>
          <p:cNvSpPr txBox="1"/>
          <p:nvPr/>
        </p:nvSpPr>
        <p:spPr>
          <a:xfrm>
            <a:off x="3810000" y="9362497"/>
            <a:ext cx="5867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Image#1: Data Loading &amp;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89170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DF8A10D8-7A15-B0AF-ADF7-15EFD0484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29600" cy="10287000"/>
          </a:xfrm>
          <a:prstGeom prst="rect">
            <a:avLst/>
          </a:prstGeom>
        </p:spPr>
      </p:pic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8F0E6E1-22A2-3012-E616-82F10C76F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0"/>
            <a:ext cx="9602487" cy="872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1BED0-4C11-37D3-E47C-F4D31B442AA4}"/>
              </a:ext>
            </a:extLst>
          </p:cNvPr>
          <p:cNvSpPr txBox="1"/>
          <p:nvPr/>
        </p:nvSpPr>
        <p:spPr>
          <a:xfrm>
            <a:off x="11811000" y="8806698"/>
            <a:ext cx="472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Image#2 &amp; 3: TRAINING</a:t>
            </a:r>
          </a:p>
        </p:txBody>
      </p:sp>
    </p:spTree>
    <p:extLst>
      <p:ext uri="{BB962C8B-B14F-4D97-AF65-F5344CB8AC3E}">
        <p14:creationId xmlns:p14="http://schemas.microsoft.com/office/powerpoint/2010/main" val="341414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7FDECA6-37EF-794A-9943-39D03553B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86" y="-1"/>
            <a:ext cx="9154886" cy="8210415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F668E5C-4163-6555-5A6C-1D70A6AC5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22" y="0"/>
            <a:ext cx="8059094" cy="2809704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DD0B099-3232-80E2-25EF-FDA320EF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22" y="3269796"/>
            <a:ext cx="9069066" cy="3801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5E0681-8261-492A-1A4F-BF8273B0F947}"/>
              </a:ext>
            </a:extLst>
          </p:cNvPr>
          <p:cNvSpPr txBox="1"/>
          <p:nvPr/>
        </p:nvSpPr>
        <p:spPr>
          <a:xfrm>
            <a:off x="1371600" y="8248778"/>
            <a:ext cx="3429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ED16E2-0229-EC51-E06D-1E3E5E1BC99B}"/>
              </a:ext>
            </a:extLst>
          </p:cNvPr>
          <p:cNvSpPr txBox="1"/>
          <p:nvPr/>
        </p:nvSpPr>
        <p:spPr>
          <a:xfrm>
            <a:off x="11697269" y="2873666"/>
            <a:ext cx="3124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 Visualization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40D2E-A408-72C3-C83D-DEA08B7B4FA2}"/>
              </a:ext>
            </a:extLst>
          </p:cNvPr>
          <p:cNvSpPr txBox="1"/>
          <p:nvPr/>
        </p:nvSpPr>
        <p:spPr>
          <a:xfrm>
            <a:off x="12192569" y="7100006"/>
            <a:ext cx="213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Model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1318E08-9BC1-64B7-96C7-63DAA8C89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88" y="7530893"/>
            <a:ext cx="8807807" cy="2260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794487-1BAB-C30A-5436-58B65E9B2C5D}"/>
              </a:ext>
            </a:extLst>
          </p:cNvPr>
          <p:cNvSpPr txBox="1"/>
          <p:nvPr/>
        </p:nvSpPr>
        <p:spPr>
          <a:xfrm>
            <a:off x="10134599" y="9812838"/>
            <a:ext cx="786429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# 4 &amp; 5 &amp; 6 &amp; 7: CNN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20114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FCF13A03-A2FB-B1C5-6C5D-701AEE3F2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329"/>
            <a:ext cx="8534402" cy="8804190"/>
          </a:xfrm>
          <a:prstGeom prst="rect">
            <a:avLst/>
          </a:prstGeom>
        </p:spPr>
      </p:pic>
      <p:pic>
        <p:nvPicPr>
          <p:cNvPr id="5" name="Picture 4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F3957787-0CEA-BADF-6D01-BD8F45D08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16329"/>
            <a:ext cx="9383486" cy="4723515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AEB6E108-A7E4-3646-EE28-DEE210703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5336708"/>
            <a:ext cx="9144000" cy="4194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D7F35-9123-1499-B1CE-1317BF8C7F53}"/>
              </a:ext>
            </a:extLst>
          </p:cNvPr>
          <p:cNvSpPr txBox="1"/>
          <p:nvPr/>
        </p:nvSpPr>
        <p:spPr>
          <a:xfrm>
            <a:off x="1752600" y="9005185"/>
            <a:ext cx="36086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5BB20-120D-FECB-B3CE-95B5C27A76F9}"/>
              </a:ext>
            </a:extLst>
          </p:cNvPr>
          <p:cNvSpPr txBox="1"/>
          <p:nvPr/>
        </p:nvSpPr>
        <p:spPr>
          <a:xfrm>
            <a:off x="11124948" y="4859654"/>
            <a:ext cx="3886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54FD4-CFDD-E49E-B6A1-D4765C3F8DA3}"/>
              </a:ext>
            </a:extLst>
          </p:cNvPr>
          <p:cNvSpPr txBox="1"/>
          <p:nvPr/>
        </p:nvSpPr>
        <p:spPr>
          <a:xfrm>
            <a:off x="9982200" y="9715500"/>
            <a:ext cx="6400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# 8 &amp; 9 &amp; 10: U-Net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9594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45BDD53-C8E0-8DFD-A32A-05A12FC0B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96600" cy="4374288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4CE9760-B1D1-4831-394D-2953515F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9730"/>
            <a:ext cx="10896600" cy="2376061"/>
          </a:xfrm>
          <a:prstGeom prst="rect">
            <a:avLst/>
          </a:prstGeom>
        </p:spPr>
      </p:pic>
      <p:pic>
        <p:nvPicPr>
          <p:cNvPr id="7" name="Picture 6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6D8A7A07-C2DD-05F1-7135-204090D9A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6755791"/>
            <a:ext cx="7924800" cy="27245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14DEDD-04FB-6013-A7F5-8A907559CA52}"/>
              </a:ext>
            </a:extLst>
          </p:cNvPr>
          <p:cNvSpPr txBox="1"/>
          <p:nvPr/>
        </p:nvSpPr>
        <p:spPr>
          <a:xfrm>
            <a:off x="1143000" y="6755791"/>
            <a:ext cx="5257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Transformer and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672804-79E2-19B1-B6FC-39566ED52E6F}"/>
              </a:ext>
            </a:extLst>
          </p:cNvPr>
          <p:cNvSpPr txBox="1"/>
          <p:nvPr/>
        </p:nvSpPr>
        <p:spPr>
          <a:xfrm>
            <a:off x="12115800" y="9782732"/>
            <a:ext cx="5905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# 11 &amp; 12 &amp; 13: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764280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8ED6A-0537-69D8-69FF-A07E4DC69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CB2A51A-E962-60E4-FCF0-58DF247FD11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5F61EF-D8B4-C772-ED38-CAB6D8FC1D6E}"/>
              </a:ext>
            </a:extLst>
          </p:cNvPr>
          <p:cNvSpPr/>
          <p:nvPr/>
        </p:nvSpPr>
        <p:spPr>
          <a:xfrm>
            <a:off x="-489928" y="0"/>
            <a:ext cx="19922007" cy="10287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BABF987-A07D-41F7-C3AC-B998C2BAAADD}"/>
              </a:ext>
            </a:extLst>
          </p:cNvPr>
          <p:cNvSpPr txBox="1"/>
          <p:nvPr/>
        </p:nvSpPr>
        <p:spPr>
          <a:xfrm>
            <a:off x="2130221" y="4336933"/>
            <a:ext cx="14681707" cy="161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2049"/>
              </a:lnSpc>
              <a:spcBef>
                <a:spcPct val="0"/>
              </a:spcBef>
            </a:pPr>
            <a:r>
              <a:rPr lang="en-US" sz="1193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Results / Findings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6EE486D-12CB-932D-944E-B91506ACE8F6}"/>
              </a:ext>
            </a:extLst>
          </p:cNvPr>
          <p:cNvSpPr txBox="1"/>
          <p:nvPr/>
        </p:nvSpPr>
        <p:spPr>
          <a:xfrm>
            <a:off x="4908713" y="7061064"/>
            <a:ext cx="9124721" cy="1057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10B5BF"/>
                </a:solidFill>
                <a:latin typeface="Poppins Light"/>
                <a:ea typeface="Poppins Light"/>
                <a:cs typeface="Poppins Light"/>
                <a:sym typeface="Poppins Light"/>
              </a:rPr>
              <a:t>NN accurately classified Fashion-MNIST images with high performance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9ED82E7-BFA9-A788-3958-A0C19137C19F}"/>
              </a:ext>
            </a:extLst>
          </p:cNvPr>
          <p:cNvSpPr/>
          <p:nvPr/>
        </p:nvSpPr>
        <p:spPr>
          <a:xfrm>
            <a:off x="5802686" y="6457009"/>
            <a:ext cx="668262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218744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59E416-F335-D33E-1D93-C7C69AF26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3631268-D497-0293-DC3C-7758C2775DCF}"/>
              </a:ext>
            </a:extLst>
          </p:cNvPr>
          <p:cNvSpPr/>
          <p:nvPr/>
        </p:nvSpPr>
        <p:spPr>
          <a:xfrm>
            <a:off x="6985622" y="1880867"/>
            <a:ext cx="13111503" cy="8081453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260F761-350B-521F-CD06-ACDF7BD2C317}"/>
              </a:ext>
            </a:extLst>
          </p:cNvPr>
          <p:cNvSpPr txBox="1"/>
          <p:nvPr/>
        </p:nvSpPr>
        <p:spPr>
          <a:xfrm>
            <a:off x="304800" y="330123"/>
            <a:ext cx="14020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2049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Results / Findings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7268DAE-F96C-C937-26D0-7A7048ABD4D5}"/>
              </a:ext>
            </a:extLst>
          </p:cNvPr>
          <p:cNvSpPr txBox="1"/>
          <p:nvPr/>
        </p:nvSpPr>
        <p:spPr>
          <a:xfrm>
            <a:off x="914400" y="3422617"/>
            <a:ext cx="16840200" cy="3347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ANN achieved ~85% accuracy.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CNN achieved ~92% accuracy with strong feature detection.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U-Net provided good feature segmentation visualizations.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Vision Transformer achieved ~93% accuracy using self-attention.</a:t>
            </a:r>
          </a:p>
        </p:txBody>
      </p:sp>
    </p:spTree>
    <p:extLst>
      <p:ext uri="{BB962C8B-B14F-4D97-AF65-F5344CB8AC3E}">
        <p14:creationId xmlns:p14="http://schemas.microsoft.com/office/powerpoint/2010/main" val="244454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1944154">
            <a:off x="9603682" y="-2884857"/>
            <a:ext cx="9452303" cy="9641282"/>
          </a:xfrm>
          <a:custGeom>
            <a:avLst/>
            <a:gdLst/>
            <a:ahLst/>
            <a:cxnLst/>
            <a:rect l="l" t="t" r="r" b="b"/>
            <a:pathLst>
              <a:path w="9452303" h="9641282">
                <a:moveTo>
                  <a:pt x="0" y="0"/>
                </a:moveTo>
                <a:lnTo>
                  <a:pt x="9452304" y="0"/>
                </a:lnTo>
                <a:lnTo>
                  <a:pt x="9452304" y="9641282"/>
                </a:lnTo>
                <a:lnTo>
                  <a:pt x="0" y="96412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500" t="-13981" r="-45964" b="-19573"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8624018" y="-4131162"/>
            <a:ext cx="15082150" cy="12257675"/>
          </a:xfrm>
          <a:custGeom>
            <a:avLst/>
            <a:gdLst/>
            <a:ahLst/>
            <a:cxnLst/>
            <a:rect l="l" t="t" r="r" b="b"/>
            <a:pathLst>
              <a:path w="15082150" h="12257675">
                <a:moveTo>
                  <a:pt x="0" y="0"/>
                </a:moveTo>
                <a:lnTo>
                  <a:pt x="15082150" y="0"/>
                </a:lnTo>
                <a:lnTo>
                  <a:pt x="15082150" y="12257674"/>
                </a:lnTo>
                <a:lnTo>
                  <a:pt x="0" y="12257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3393731" y="5167659"/>
            <a:ext cx="3882606" cy="25658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22499" y="5155440"/>
            <a:ext cx="2373101" cy="13718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6781800" y="8119653"/>
            <a:ext cx="3662221" cy="27436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1277600" y="8112794"/>
            <a:ext cx="2590800" cy="685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3800411" flipH="1">
            <a:off x="-532038" y="7320829"/>
            <a:ext cx="9123971" cy="10266072"/>
          </a:xfrm>
          <a:custGeom>
            <a:avLst/>
            <a:gdLst/>
            <a:ahLst/>
            <a:cxnLst/>
            <a:rect l="l" t="t" r="r" b="b"/>
            <a:pathLst>
              <a:path w="9123971" h="10266072">
                <a:moveTo>
                  <a:pt x="9123971" y="0"/>
                </a:moveTo>
                <a:lnTo>
                  <a:pt x="0" y="0"/>
                </a:lnTo>
                <a:lnTo>
                  <a:pt x="0" y="10266072"/>
                </a:lnTo>
                <a:lnTo>
                  <a:pt x="9123971" y="10266072"/>
                </a:lnTo>
                <a:lnTo>
                  <a:pt x="9123971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2483" y="1200150"/>
            <a:ext cx="6569066" cy="23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90"/>
              </a:lnSpc>
              <a:spcBef>
                <a:spcPct val="0"/>
              </a:spcBef>
            </a:pPr>
            <a:r>
              <a:rPr lang="en-US" sz="9000" b="1" u="none" strike="noStrike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2499" y="5578427"/>
            <a:ext cx="378661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7342" y="5580541"/>
            <a:ext cx="3882606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Objectives / Goals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499" y="4075960"/>
            <a:ext cx="1703859" cy="86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45004" y="4081959"/>
            <a:ext cx="1703859" cy="86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81800" y="8528923"/>
            <a:ext cx="3882606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Conclusion/Summary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77600" y="8522064"/>
            <a:ext cx="378661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Future 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18395" y="7146065"/>
            <a:ext cx="1703859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08.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77600" y="7026455"/>
            <a:ext cx="1703859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09.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B0DE0487-1143-0B19-9897-290CDA03E7E8}"/>
              </a:ext>
            </a:extLst>
          </p:cNvPr>
          <p:cNvSpPr txBox="1"/>
          <p:nvPr/>
        </p:nvSpPr>
        <p:spPr>
          <a:xfrm>
            <a:off x="8125681" y="3953408"/>
            <a:ext cx="1703859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03.</a:t>
            </a:r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223026A3-08D0-A844-4382-76ACDE8F95AD}"/>
              </a:ext>
            </a:extLst>
          </p:cNvPr>
          <p:cNvSpPr/>
          <p:nvPr/>
        </p:nvSpPr>
        <p:spPr>
          <a:xfrm>
            <a:off x="7543800" y="5142890"/>
            <a:ext cx="2954011" cy="30864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3">
            <a:extLst>
              <a:ext uri="{FF2B5EF4-FFF2-40B4-BE49-F238E27FC236}">
                <a16:creationId xmlns:a16="http://schemas.microsoft.com/office/drawing/2014/main" id="{C24223E8-7AD6-6BC2-BF30-02F0BD031BC5}"/>
              </a:ext>
            </a:extLst>
          </p:cNvPr>
          <p:cNvSpPr/>
          <p:nvPr/>
        </p:nvSpPr>
        <p:spPr>
          <a:xfrm>
            <a:off x="10820400" y="5157099"/>
            <a:ext cx="3532348" cy="7496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3">
            <a:extLst>
              <a:ext uri="{FF2B5EF4-FFF2-40B4-BE49-F238E27FC236}">
                <a16:creationId xmlns:a16="http://schemas.microsoft.com/office/drawing/2014/main" id="{0C81D05B-3211-8616-A33B-B585178711B0}"/>
              </a:ext>
            </a:extLst>
          </p:cNvPr>
          <p:cNvSpPr/>
          <p:nvPr/>
        </p:nvSpPr>
        <p:spPr>
          <a:xfrm>
            <a:off x="569560" y="8112794"/>
            <a:ext cx="1656798" cy="20577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3">
            <a:extLst>
              <a:ext uri="{FF2B5EF4-FFF2-40B4-BE49-F238E27FC236}">
                <a16:creationId xmlns:a16="http://schemas.microsoft.com/office/drawing/2014/main" id="{89750F81-B408-E98B-5A64-D776ED4EEEA4}"/>
              </a:ext>
            </a:extLst>
          </p:cNvPr>
          <p:cNvSpPr/>
          <p:nvPr/>
        </p:nvSpPr>
        <p:spPr>
          <a:xfrm>
            <a:off x="3272053" y="8126512"/>
            <a:ext cx="2760655" cy="20577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EDF4B7E3-470B-8D47-0426-B8FEBD3F1758}"/>
              </a:ext>
            </a:extLst>
          </p:cNvPr>
          <p:cNvSpPr txBox="1"/>
          <p:nvPr/>
        </p:nvSpPr>
        <p:spPr>
          <a:xfrm>
            <a:off x="7589925" y="5569305"/>
            <a:ext cx="3882606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Methodology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EADBC481-CC77-B85B-A707-914E597855B5}"/>
              </a:ext>
            </a:extLst>
          </p:cNvPr>
          <p:cNvSpPr txBox="1"/>
          <p:nvPr/>
        </p:nvSpPr>
        <p:spPr>
          <a:xfrm>
            <a:off x="10820400" y="5573586"/>
            <a:ext cx="3882606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DATA/MATERIALS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D476FF63-2866-EAAA-FD7B-C4973A7EF733}"/>
              </a:ext>
            </a:extLst>
          </p:cNvPr>
          <p:cNvSpPr txBox="1"/>
          <p:nvPr/>
        </p:nvSpPr>
        <p:spPr>
          <a:xfrm>
            <a:off x="11909773" y="3955182"/>
            <a:ext cx="1703859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04.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73A13373-EEC5-7CA2-E894-973BABCF6521}"/>
              </a:ext>
            </a:extLst>
          </p:cNvPr>
          <p:cNvSpPr txBox="1"/>
          <p:nvPr/>
        </p:nvSpPr>
        <p:spPr>
          <a:xfrm>
            <a:off x="15335516" y="3962528"/>
            <a:ext cx="1703859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05.</a:t>
            </a:r>
          </a:p>
        </p:txBody>
      </p:sp>
      <p:sp>
        <p:nvSpPr>
          <p:cNvPr id="29" name="AutoShape 3">
            <a:extLst>
              <a:ext uri="{FF2B5EF4-FFF2-40B4-BE49-F238E27FC236}">
                <a16:creationId xmlns:a16="http://schemas.microsoft.com/office/drawing/2014/main" id="{D967DB03-6C45-D970-F497-C3E918E6B789}"/>
              </a:ext>
            </a:extLst>
          </p:cNvPr>
          <p:cNvSpPr/>
          <p:nvPr/>
        </p:nvSpPr>
        <p:spPr>
          <a:xfrm>
            <a:off x="14674578" y="5238957"/>
            <a:ext cx="3532348" cy="74963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50D67296-158F-BF3C-C420-16677B38F829}"/>
              </a:ext>
            </a:extLst>
          </p:cNvPr>
          <p:cNvSpPr txBox="1"/>
          <p:nvPr/>
        </p:nvSpPr>
        <p:spPr>
          <a:xfrm>
            <a:off x="14630400" y="5581779"/>
            <a:ext cx="3882606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Implementation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4C38A306-E516-5EC8-DF72-1E675D897A75}"/>
              </a:ext>
            </a:extLst>
          </p:cNvPr>
          <p:cNvSpPr txBox="1"/>
          <p:nvPr/>
        </p:nvSpPr>
        <p:spPr>
          <a:xfrm>
            <a:off x="522483" y="8538448"/>
            <a:ext cx="38826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Results</a:t>
            </a: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1E7F8909-FD4C-7F46-B9F6-A8259255CA76}"/>
              </a:ext>
            </a:extLst>
          </p:cNvPr>
          <p:cNvSpPr txBox="1"/>
          <p:nvPr/>
        </p:nvSpPr>
        <p:spPr>
          <a:xfrm>
            <a:off x="569560" y="7196665"/>
            <a:ext cx="1703859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06.</a:t>
            </a: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7A260742-1510-2BE1-9C10-92B2A0D3275B}"/>
              </a:ext>
            </a:extLst>
          </p:cNvPr>
          <p:cNvSpPr txBox="1"/>
          <p:nvPr/>
        </p:nvSpPr>
        <p:spPr>
          <a:xfrm>
            <a:off x="3432594" y="8538448"/>
            <a:ext cx="38826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Discussion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F2844957-074E-1D9E-4F79-1BD9577423EC}"/>
              </a:ext>
            </a:extLst>
          </p:cNvPr>
          <p:cNvSpPr txBox="1"/>
          <p:nvPr/>
        </p:nvSpPr>
        <p:spPr>
          <a:xfrm>
            <a:off x="3773608" y="7121629"/>
            <a:ext cx="1703859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07.</a:t>
            </a:r>
          </a:p>
        </p:txBody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AEB15D14-DA0C-3F11-6866-AC30737F6311}"/>
              </a:ext>
            </a:extLst>
          </p:cNvPr>
          <p:cNvSpPr/>
          <p:nvPr/>
        </p:nvSpPr>
        <p:spPr>
          <a:xfrm flipV="1">
            <a:off x="14958588" y="8112794"/>
            <a:ext cx="2590800" cy="685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D52DB38E-42D4-7623-0FFB-49AB7E9564DA}"/>
              </a:ext>
            </a:extLst>
          </p:cNvPr>
          <p:cNvSpPr txBox="1"/>
          <p:nvPr/>
        </p:nvSpPr>
        <p:spPr>
          <a:xfrm>
            <a:off x="14958588" y="8522064"/>
            <a:ext cx="378661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Reference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54578A11-53C8-90B0-0B6E-639666D05E4C}"/>
              </a:ext>
            </a:extLst>
          </p:cNvPr>
          <p:cNvSpPr txBox="1"/>
          <p:nvPr/>
        </p:nvSpPr>
        <p:spPr>
          <a:xfrm>
            <a:off x="14958588" y="7026455"/>
            <a:ext cx="1703859" cy="87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5"/>
              </a:lnSpc>
              <a:spcBef>
                <a:spcPct val="0"/>
              </a:spcBef>
            </a:pPr>
            <a:r>
              <a:rPr lang="en-US" sz="6480" b="1" dirty="0">
                <a:solidFill>
                  <a:srgbClr val="10B5B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10.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B86BA5-78D0-F2DA-ABEA-05679931E35B}"/>
              </a:ext>
            </a:extLst>
          </p:cNvPr>
          <p:cNvSpPr txBox="1"/>
          <p:nvPr/>
        </p:nvSpPr>
        <p:spPr>
          <a:xfrm>
            <a:off x="228600" y="342900"/>
            <a:ext cx="50064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Poppins Medium Bold"/>
                <a:cs typeface="Poppins Medium Bold"/>
              </a:rPr>
              <a:t>Output:</a:t>
            </a:r>
          </a:p>
        </p:txBody>
      </p:sp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46B7EC0-4E94-DEEB-351B-89254C5D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95500"/>
            <a:ext cx="7467600" cy="2057400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CF4E79F-D3A6-0016-294F-78EEF48F8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43912"/>
            <a:ext cx="8915400" cy="4800600"/>
          </a:xfrm>
          <a:prstGeom prst="rect">
            <a:avLst/>
          </a:prstGeom>
        </p:spPr>
      </p:pic>
      <p:pic>
        <p:nvPicPr>
          <p:cNvPr id="8" name="Picture 7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DEF5D3A7-10D8-92CD-FF42-11F4EC44B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20" y="295131"/>
            <a:ext cx="7467600" cy="4553585"/>
          </a:xfrm>
          <a:prstGeom prst="rect">
            <a:avLst/>
          </a:prstGeom>
        </p:spPr>
      </p:pic>
      <p:pic>
        <p:nvPicPr>
          <p:cNvPr id="10" name="Picture 9" descr="A graph with a line graph&#10;&#10;AI-generated content may be incorrect.">
            <a:extLst>
              <a:ext uri="{FF2B5EF4-FFF2-40B4-BE49-F238E27FC236}">
                <a16:creationId xmlns:a16="http://schemas.microsoft.com/office/drawing/2014/main" id="{ACDDDB57-7A4F-9494-0F25-D5A116530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021" y="4867446"/>
            <a:ext cx="7467600" cy="4353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73DB6B-6880-6E4D-FDA6-23DE6D3F6A28}"/>
              </a:ext>
            </a:extLst>
          </p:cNvPr>
          <p:cNvSpPr txBox="1"/>
          <p:nvPr/>
        </p:nvSpPr>
        <p:spPr>
          <a:xfrm>
            <a:off x="2250682" y="4136796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B919FC-1EC8-47BE-20EE-CDCF9C7C95F3}"/>
              </a:ext>
            </a:extLst>
          </p:cNvPr>
          <p:cNvSpPr txBox="1"/>
          <p:nvPr/>
        </p:nvSpPr>
        <p:spPr>
          <a:xfrm>
            <a:off x="2250682" y="953009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 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81BB1B-C8F2-2D64-C226-E4B3703794AC}"/>
              </a:ext>
            </a:extLst>
          </p:cNvPr>
          <p:cNvSpPr txBox="1"/>
          <p:nvPr/>
        </p:nvSpPr>
        <p:spPr>
          <a:xfrm>
            <a:off x="12551138" y="9444512"/>
            <a:ext cx="1931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ANN</a:t>
            </a:r>
          </a:p>
        </p:txBody>
      </p:sp>
    </p:spTree>
    <p:extLst>
      <p:ext uri="{BB962C8B-B14F-4D97-AF65-F5344CB8AC3E}">
        <p14:creationId xmlns:p14="http://schemas.microsoft.com/office/powerpoint/2010/main" val="4263566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36FD2-93D0-450A-B147-A6D600269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5443"/>
            <a:ext cx="10045150" cy="3743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E07AC-DEA2-73F1-1F92-AD8AF2805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" y="4618538"/>
            <a:ext cx="7685617" cy="566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48DFD-8689-84BB-B024-B672FADE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922" y="0"/>
            <a:ext cx="8199308" cy="6547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3C50E-8754-3E13-1BEA-08C4CBDEF0CA}"/>
              </a:ext>
            </a:extLst>
          </p:cNvPr>
          <p:cNvSpPr txBox="1"/>
          <p:nvPr/>
        </p:nvSpPr>
        <p:spPr>
          <a:xfrm>
            <a:off x="12801600" y="797598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Output &amp; Graph</a:t>
            </a:r>
          </a:p>
        </p:txBody>
      </p:sp>
    </p:spTree>
    <p:extLst>
      <p:ext uri="{BB962C8B-B14F-4D97-AF65-F5344CB8AC3E}">
        <p14:creationId xmlns:p14="http://schemas.microsoft.com/office/powerpoint/2010/main" val="2737449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4B657-6143-027A-A44F-5BB2DCF75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0"/>
            <a:ext cx="9525000" cy="9676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0176D-C44C-3B08-4FF3-62AE53342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"/>
            <a:ext cx="10668000" cy="6088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E5867-C838-1945-6731-6C9CF77C80C4}"/>
              </a:ext>
            </a:extLst>
          </p:cNvPr>
          <p:cNvSpPr txBox="1"/>
          <p:nvPr/>
        </p:nvSpPr>
        <p:spPr>
          <a:xfrm>
            <a:off x="12268200" y="7020933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Output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84777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8A1F2-1F3B-51F7-828B-CF44D92E2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38100"/>
            <a:ext cx="9557838" cy="2944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6BC66-9EF0-7DCD-92FE-80D686026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314700"/>
            <a:ext cx="8523335" cy="6278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C7FBE-8318-936B-495C-F80CAE4FE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067" y="3442600"/>
            <a:ext cx="7535553" cy="5785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3F3457-6899-744D-BB53-832AB4D84CC1}"/>
              </a:ext>
            </a:extLst>
          </p:cNvPr>
          <p:cNvSpPr txBox="1"/>
          <p:nvPr/>
        </p:nvSpPr>
        <p:spPr>
          <a:xfrm>
            <a:off x="12801601" y="9658873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 &amp; Graph</a:t>
            </a:r>
          </a:p>
        </p:txBody>
      </p:sp>
    </p:spTree>
    <p:extLst>
      <p:ext uri="{BB962C8B-B14F-4D97-AF65-F5344CB8AC3E}">
        <p14:creationId xmlns:p14="http://schemas.microsoft.com/office/powerpoint/2010/main" val="210596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F689C-E9C8-7C9A-2DB9-CDB407AC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"/>
          <a:stretch>
            <a:fillRect/>
          </a:stretch>
        </p:blipFill>
        <p:spPr>
          <a:xfrm>
            <a:off x="0" y="0"/>
            <a:ext cx="7597634" cy="6695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C502C1-5534-8C7C-5DCF-E35013D05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9553"/>
            <a:ext cx="7391400" cy="6656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9DFB4-4B3B-6DD1-4AD9-A56DBFB58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73" y="6695682"/>
            <a:ext cx="8362653" cy="3591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5E6D40-1F64-09B7-F565-E81297D69F42}"/>
              </a:ext>
            </a:extLst>
          </p:cNvPr>
          <p:cNvSpPr txBox="1"/>
          <p:nvPr/>
        </p:nvSpPr>
        <p:spPr>
          <a:xfrm rot="20355631">
            <a:off x="13693032" y="7390350"/>
            <a:ext cx="4313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ANN, CNN,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506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1222583-609C-93C6-49EE-EC57D1FAB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317" y="0"/>
            <a:ext cx="6569683" cy="8563809"/>
          </a:xfrm>
          <a:prstGeom prst="rect">
            <a:avLst/>
          </a:prstGeom>
        </p:spPr>
      </p:pic>
      <p:pic>
        <p:nvPicPr>
          <p:cNvPr id="5" name="Picture 4" descr="A graph of a bar chart&#10;&#10;AI-generated content may be incorrect.">
            <a:extLst>
              <a:ext uri="{FF2B5EF4-FFF2-40B4-BE49-F238E27FC236}">
                <a16:creationId xmlns:a16="http://schemas.microsoft.com/office/drawing/2014/main" id="{A9C59B77-28FA-C3ED-D4E3-2167984A3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90500"/>
            <a:ext cx="10854260" cy="7589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51FA3-CD9F-02D0-249C-CFB342061C82}"/>
              </a:ext>
            </a:extLst>
          </p:cNvPr>
          <p:cNvSpPr txBox="1"/>
          <p:nvPr/>
        </p:nvSpPr>
        <p:spPr>
          <a:xfrm>
            <a:off x="4191000" y="880110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Graph &amp; Output</a:t>
            </a:r>
          </a:p>
        </p:txBody>
      </p:sp>
    </p:spTree>
    <p:extLst>
      <p:ext uri="{BB962C8B-B14F-4D97-AF65-F5344CB8AC3E}">
        <p14:creationId xmlns:p14="http://schemas.microsoft.com/office/powerpoint/2010/main" val="3508019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2973A-BF42-F5DE-F3F1-39B9DF1DD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BD70B2-435F-2041-77E2-3317B920395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884322F-24B7-9ECE-78FA-96422486ED86}"/>
              </a:ext>
            </a:extLst>
          </p:cNvPr>
          <p:cNvSpPr/>
          <p:nvPr/>
        </p:nvSpPr>
        <p:spPr>
          <a:xfrm>
            <a:off x="-489928" y="0"/>
            <a:ext cx="19922007" cy="10287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714921A-C1ED-5008-287A-03B2EFA97D71}"/>
              </a:ext>
            </a:extLst>
          </p:cNvPr>
          <p:cNvSpPr txBox="1"/>
          <p:nvPr/>
        </p:nvSpPr>
        <p:spPr>
          <a:xfrm>
            <a:off x="381000" y="3304992"/>
            <a:ext cx="14681707" cy="31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2049"/>
              </a:lnSpc>
              <a:spcBef>
                <a:spcPct val="0"/>
              </a:spcBef>
            </a:pPr>
            <a:r>
              <a:rPr lang="en-US" sz="1193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Discussion / Interpretation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C5C24EC8-25CF-E158-F660-32E57B7EB5F9}"/>
              </a:ext>
            </a:extLst>
          </p:cNvPr>
          <p:cNvSpPr/>
          <p:nvPr/>
        </p:nvSpPr>
        <p:spPr>
          <a:xfrm>
            <a:off x="5802686" y="6457009"/>
            <a:ext cx="668262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216891"/>
      </p:ext>
    </p:extLst>
  </p:cSld>
  <p:clrMapOvr>
    <a:masterClrMapping/>
  </p:clrMapOvr>
  <p:transition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6BF4E-19C6-AC34-2E88-3DDE34A6C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87D5A049-81D4-2150-9B26-B95A6A09858E}"/>
              </a:ext>
            </a:extLst>
          </p:cNvPr>
          <p:cNvSpPr/>
          <p:nvPr/>
        </p:nvSpPr>
        <p:spPr>
          <a:xfrm>
            <a:off x="6985622" y="1880867"/>
            <a:ext cx="13111503" cy="8081453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59643C9-D66E-0506-2363-DDA551BDA611}"/>
              </a:ext>
            </a:extLst>
          </p:cNvPr>
          <p:cNvSpPr txBox="1"/>
          <p:nvPr/>
        </p:nvSpPr>
        <p:spPr>
          <a:xfrm>
            <a:off x="304800" y="330123"/>
            <a:ext cx="17449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2049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Discussion / Interpretation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6FDB4ED-9A66-6125-949D-56891D8AF261}"/>
              </a:ext>
            </a:extLst>
          </p:cNvPr>
          <p:cNvSpPr txBox="1"/>
          <p:nvPr/>
        </p:nvSpPr>
        <p:spPr>
          <a:xfrm>
            <a:off x="914400" y="3422617"/>
            <a:ext cx="16840200" cy="3347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CNN and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ViT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models showed superior classification results.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U-Net revealed spatial feature learning patterns.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Transformers are efficient on image patches even with limited data.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Challenges: long training time and GPU memory constraints.</a:t>
            </a:r>
          </a:p>
        </p:txBody>
      </p:sp>
    </p:spTree>
    <p:extLst>
      <p:ext uri="{BB962C8B-B14F-4D97-AF65-F5344CB8AC3E}">
        <p14:creationId xmlns:p14="http://schemas.microsoft.com/office/powerpoint/2010/main" val="1952350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88" b="-93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00016" y="0"/>
            <a:ext cx="19922007" cy="10287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03146" y="2899081"/>
            <a:ext cx="14681707" cy="312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49"/>
              </a:lnSpc>
              <a:spcBef>
                <a:spcPct val="0"/>
              </a:spcBef>
            </a:pPr>
            <a:r>
              <a:rPr lang="en-US" sz="1193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Future Work / Acknowledgments</a:t>
            </a:r>
          </a:p>
        </p:txBody>
      </p:sp>
      <p:sp>
        <p:nvSpPr>
          <p:cNvPr id="6" name="AutoShape 6"/>
          <p:cNvSpPr/>
          <p:nvPr/>
        </p:nvSpPr>
        <p:spPr>
          <a:xfrm>
            <a:off x="5802686" y="6457009"/>
            <a:ext cx="668262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cover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19CF8A-8088-9B00-4AB6-1E95EF9DD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E1107C7F-DFA6-DF3F-4C03-1E49D5FADD3A}"/>
              </a:ext>
            </a:extLst>
          </p:cNvPr>
          <p:cNvSpPr/>
          <p:nvPr/>
        </p:nvSpPr>
        <p:spPr>
          <a:xfrm>
            <a:off x="6985622" y="1880867"/>
            <a:ext cx="13111503" cy="8081453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D174B3FA-3F06-40E6-7EFF-DF64CA74CCE8}"/>
              </a:ext>
            </a:extLst>
          </p:cNvPr>
          <p:cNvSpPr txBox="1"/>
          <p:nvPr/>
        </p:nvSpPr>
        <p:spPr>
          <a:xfrm>
            <a:off x="304800" y="330123"/>
            <a:ext cx="17449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2049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Future Work / Acknowledgments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E493452-A062-3273-51BD-03425576BCE1}"/>
              </a:ext>
            </a:extLst>
          </p:cNvPr>
          <p:cNvSpPr txBox="1"/>
          <p:nvPr/>
        </p:nvSpPr>
        <p:spPr>
          <a:xfrm>
            <a:off x="914400" y="3422617"/>
            <a:ext cx="1684020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Future Work: Apply models to larger datasets like CIFAR-10 or ImageNet.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Optimize training using data augmentation and schedulers.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Acknowledgments: De Montfort University, </a:t>
            </a:r>
            <a:r>
              <a:rPr lang="en-US" sz="4500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PyTorch</a:t>
            </a:r>
            <a:r>
              <a:rPr lang="en-US" sz="45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documentation, OpenAI GPT assistance.</a:t>
            </a:r>
          </a:p>
        </p:txBody>
      </p:sp>
    </p:spTree>
    <p:extLst>
      <p:ext uri="{BB962C8B-B14F-4D97-AF65-F5344CB8AC3E}">
        <p14:creationId xmlns:p14="http://schemas.microsoft.com/office/powerpoint/2010/main" val="411991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70" t="-6886" r="-5363" b="-638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9922007" cy="10287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5802686" y="5577018"/>
            <a:ext cx="668262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803146" y="3313658"/>
            <a:ext cx="14681707" cy="1596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49"/>
              </a:lnSpc>
              <a:spcBef>
                <a:spcPct val="0"/>
              </a:spcBef>
            </a:pPr>
            <a:r>
              <a:rPr lang="en-US" sz="11930" b="1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02011" y="5974464"/>
            <a:ext cx="1128397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160"/>
              </a:lnSpc>
              <a:spcBef>
                <a:spcPct val="0"/>
              </a:spcBef>
            </a:pPr>
            <a:r>
              <a:rPr lang="en-US" sz="35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Transforming simple pixels into smart fashion insights</a:t>
            </a:r>
            <a:endParaRPr lang="en-US" sz="3500" u="none" dirty="0">
              <a:solidFill>
                <a:schemeClr val="accent5">
                  <a:lumMod val="60000"/>
                  <a:lumOff val="40000"/>
                </a:schemeClr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015F0-C63E-D234-D7F2-F3AD1BBC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D4AB496-336E-7C70-E69C-7B824A2112D4}"/>
              </a:ext>
            </a:extLst>
          </p:cNvPr>
          <p:cNvSpPr/>
          <p:nvPr/>
        </p:nvSpPr>
        <p:spPr>
          <a:xfrm>
            <a:off x="6985622" y="1880867"/>
            <a:ext cx="13111503" cy="8081453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F9B4CA2-F5B3-04E8-1741-AFE8C6EA3FAB}"/>
              </a:ext>
            </a:extLst>
          </p:cNvPr>
          <p:cNvSpPr txBox="1"/>
          <p:nvPr/>
        </p:nvSpPr>
        <p:spPr>
          <a:xfrm>
            <a:off x="304800" y="330123"/>
            <a:ext cx="174498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2049"/>
              </a:lnSpc>
              <a:spcBef>
                <a:spcPct val="0"/>
              </a:spcBef>
            </a:pPr>
            <a:r>
              <a:rPr lang="en-US" sz="96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Reference: 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4D11ADA-6CCE-3EF1-B693-47EA0AD8B085}"/>
              </a:ext>
            </a:extLst>
          </p:cNvPr>
          <p:cNvSpPr txBox="1"/>
          <p:nvPr/>
        </p:nvSpPr>
        <p:spPr>
          <a:xfrm>
            <a:off x="914400" y="3422617"/>
            <a:ext cx="168402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Paszke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, A., Gross, S., Massa, F., et al. (2019).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PyTorch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: An Imperative Style, High-Performance Deep Learning Library.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  <a:hlinkClick r:id="rId4"/>
              </a:rPr>
              <a:t>https://pytorch.org/docs/stable/index.html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ea typeface="Poppins Light"/>
              <a:cs typeface="Times New Roman" panose="02020603050405020304" pitchFamily="18" charset="0"/>
              <a:sym typeface="Poppins Light"/>
            </a:endParaRP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Goodfellow, I., Bengio, Y., &amp; Courville, A. (2016). Deep Learning. MIT Press.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  <a:hlinkClick r:id="rId5"/>
              </a:rPr>
              <a:t>http://www.deeplearningbook.org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ea typeface="Poppins Light"/>
              <a:cs typeface="Times New Roman" panose="02020603050405020304" pitchFamily="18" charset="0"/>
              <a:sym typeface="Poppins Light"/>
            </a:endParaRP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Hunter, J. D. (2007). Matplotlib: A 2D Graphics Environment. Computing in Science &amp; Engineering, 9(3), 90–95.  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  <a:hlinkClick r:id="rId6"/>
              </a:rPr>
              <a:t>https://matplotlib.org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ea typeface="Poppins Light"/>
              <a:cs typeface="Times New Roman" panose="02020603050405020304" pitchFamily="18" charset="0"/>
              <a:sym typeface="Poppins Light"/>
            </a:endParaRP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Xiao, H., Rasul, K., &amp;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Vollgraf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, R. (2017). Fashion-MNIST: a Novel Image Dataset for Benchmarking Machine Learning Algorithms. Kaggle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ea typeface="Poppins Light"/>
              <a:cs typeface="Times New Roman" panose="02020603050405020304" pitchFamily="18" charset="0"/>
              <a:sym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41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52706"/>
            <a:ext cx="18288000" cy="4945071"/>
            <a:chOff x="0" y="0"/>
            <a:chExt cx="24384000" cy="65934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rcRect t="29745" b="29745"/>
            <a:stretch>
              <a:fillRect/>
            </a:stretch>
          </p:blipFill>
          <p:spPr>
            <a:xfrm>
              <a:off x="0" y="0"/>
              <a:ext cx="24384000" cy="6593427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5400000">
            <a:off x="3978728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888" r="-2888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97171" y="1028700"/>
            <a:ext cx="16718663" cy="2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90"/>
              </a:lnSpc>
              <a:spcBef>
                <a:spcPct val="0"/>
              </a:spcBef>
            </a:pPr>
            <a:r>
              <a:rPr lang="en-US" sz="9000" u="none" strike="noStrike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INTRODUCTION:</a:t>
            </a:r>
          </a:p>
          <a:p>
            <a:pPr marL="0" lvl="0" indent="0" algn="l">
              <a:lnSpc>
                <a:spcPts val="9090"/>
              </a:lnSpc>
              <a:spcBef>
                <a:spcPct val="0"/>
              </a:spcBef>
            </a:pPr>
            <a:endParaRPr lang="en-US" sz="9000" b="1" u="none" strike="noStrike" dirty="0">
              <a:solidFill>
                <a:srgbClr val="10B5BF"/>
              </a:solidFill>
              <a:latin typeface="Poppins Medium Bold"/>
              <a:ea typeface="Poppins Medium Bold"/>
              <a:cs typeface="Poppins Medium Bold"/>
              <a:sym typeface="Poppins Medium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2166" y="2781300"/>
            <a:ext cx="16078200" cy="7428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explores deep learning models trained on the </a:t>
            </a:r>
            <a:b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Fashion-MNIST dataset.</a:t>
            </a:r>
          </a:p>
          <a:p>
            <a:pPr marL="571500" indent="-571500">
              <a:spcBef>
                <a:spcPts val="2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topic was chosen to compare ANN, CNN, U-Net, </a:t>
            </a:r>
            <a:b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Vision Transformer.</a:t>
            </a:r>
          </a:p>
          <a:p>
            <a:pPr marL="571500" indent="-571500">
              <a:spcBef>
                <a:spcPct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aim is to understand their performance differences </a:t>
            </a:r>
            <a:b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visualization ability.</a:t>
            </a: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connect learning with real practice and train models </a:t>
            </a:r>
            <a:b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can understand fashion images like humans.</a:t>
            </a:r>
          </a:p>
          <a:p>
            <a:pPr marL="571500" indent="-5715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lvl="0" indent="-5715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u="none" dirty="0">
              <a:solidFill>
                <a:schemeClr val="bg1"/>
              </a:solidFill>
              <a:latin typeface="Times New Roman" panose="02020603050405020304" pitchFamily="18" charset="0"/>
              <a:ea typeface="Poppins Light"/>
              <a:cs typeface="Times New Roman" panose="02020603050405020304" pitchFamily="18" charset="0"/>
              <a:sym typeface="Poppins Light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14C7CCD-898F-2B65-9ED9-758EB55381DB}"/>
              </a:ext>
            </a:extLst>
          </p:cNvPr>
          <p:cNvSpPr/>
          <p:nvPr/>
        </p:nvSpPr>
        <p:spPr>
          <a:xfrm>
            <a:off x="11811000" y="2781300"/>
            <a:ext cx="6447608" cy="61722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6E348-62C4-32D9-272F-BCB0733A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2D1D2D-1609-9B63-FCF4-29F9CD3972C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0CB3C68-67CC-C91B-EB1D-10C64D65B94A}"/>
              </a:ext>
            </a:extLst>
          </p:cNvPr>
          <p:cNvSpPr/>
          <p:nvPr/>
        </p:nvSpPr>
        <p:spPr>
          <a:xfrm>
            <a:off x="-489928" y="0"/>
            <a:ext cx="19922007" cy="10287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FFCFD6A-BAD9-5A5D-13B6-C61984D04E9D}"/>
              </a:ext>
            </a:extLst>
          </p:cNvPr>
          <p:cNvSpPr txBox="1"/>
          <p:nvPr/>
        </p:nvSpPr>
        <p:spPr>
          <a:xfrm>
            <a:off x="-2139975" y="3217670"/>
            <a:ext cx="14681707" cy="315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2049"/>
              </a:lnSpc>
              <a:spcBef>
                <a:spcPct val="0"/>
              </a:spcBef>
            </a:pPr>
            <a:r>
              <a:rPr lang="en-US" sz="1193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Objectives/</a:t>
            </a:r>
            <a:br>
              <a:rPr lang="en-US" sz="1193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</a:br>
            <a:r>
              <a:rPr lang="en-US" sz="1193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Goals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D7B4450-EC8B-BB36-2B96-AA19658F71E3}"/>
              </a:ext>
            </a:extLst>
          </p:cNvPr>
          <p:cNvSpPr txBox="1"/>
          <p:nvPr/>
        </p:nvSpPr>
        <p:spPr>
          <a:xfrm>
            <a:off x="4391139" y="7048500"/>
            <a:ext cx="950572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Compare ANN, CNN, U-Net &amp; </a:t>
            </a:r>
            <a:r>
              <a:rPr lang="fr-FR" sz="3200" dirty="0" err="1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ViT</a:t>
            </a:r>
            <a:r>
              <a:rPr lang="fr-FR" sz="32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performance.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AC12AF26-F380-44E4-EF80-2E7CE2903A34}"/>
              </a:ext>
            </a:extLst>
          </p:cNvPr>
          <p:cNvSpPr/>
          <p:nvPr/>
        </p:nvSpPr>
        <p:spPr>
          <a:xfrm>
            <a:off x="5802686" y="6457009"/>
            <a:ext cx="668262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5591471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6985622" y="1880867"/>
            <a:ext cx="13111503" cy="8081453"/>
          </a:xfrm>
          <a:custGeom>
            <a:avLst/>
            <a:gdLst/>
            <a:ahLst/>
            <a:cxnLst/>
            <a:rect l="l" t="t" r="r" b="b"/>
            <a:pathLst>
              <a:path w="13111503" h="8081453">
                <a:moveTo>
                  <a:pt x="0" y="0"/>
                </a:moveTo>
                <a:lnTo>
                  <a:pt x="13111502" y="0"/>
                </a:lnTo>
                <a:lnTo>
                  <a:pt x="13111502" y="8081453"/>
                </a:lnTo>
                <a:lnTo>
                  <a:pt x="0" y="808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1000" y="1028700"/>
            <a:ext cx="6770812" cy="238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90"/>
              </a:lnSpc>
            </a:pPr>
            <a:r>
              <a:rPr lang="en-US" sz="9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Objectives / Goals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" y="3422617"/>
            <a:ext cx="16840200" cy="634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Implement multiple neural architectures on Fashion-MNIST.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Compare classification and segmentation accuracy.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Analyze feature extraction through Vision Transformer.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Evaluate strengths and limitations of each approach.</a:t>
            </a:r>
          </a:p>
          <a:p>
            <a:pPr marL="685800" indent="-6858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fr-FR" sz="50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Compare ANN, CNN, U-Net &amp; </a:t>
            </a:r>
            <a:r>
              <a:rPr lang="fr-FR" sz="5000" dirty="0" err="1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ViT</a:t>
            </a:r>
            <a:r>
              <a:rPr lang="fr-FR" sz="50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performance.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Understand how each model learns images</a:t>
            </a:r>
            <a:b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</a:br>
            <a:endParaRPr lang="en-US" sz="5000" dirty="0">
              <a:solidFill>
                <a:srgbClr val="FFFFFF"/>
              </a:solidFill>
              <a:latin typeface="Times New Roman" panose="02020603050405020304" pitchFamily="18" charset="0"/>
              <a:ea typeface="Poppins Light"/>
              <a:cs typeface="Times New Roman" panose="02020603050405020304" pitchFamily="18" charset="0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18499-D333-1EEC-BFE8-3FDD22725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867822-853F-968E-8502-A3330F0754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379AC53-6312-15D2-C514-55E20F40976E}"/>
              </a:ext>
            </a:extLst>
          </p:cNvPr>
          <p:cNvSpPr/>
          <p:nvPr/>
        </p:nvSpPr>
        <p:spPr>
          <a:xfrm>
            <a:off x="-489928" y="0"/>
            <a:ext cx="19922007" cy="10287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EF72575-A36E-E90E-E034-89C8B8F8B5DF}"/>
              </a:ext>
            </a:extLst>
          </p:cNvPr>
          <p:cNvSpPr txBox="1"/>
          <p:nvPr/>
        </p:nvSpPr>
        <p:spPr>
          <a:xfrm>
            <a:off x="848081" y="3243943"/>
            <a:ext cx="13048779" cy="3152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2049"/>
              </a:lnSpc>
              <a:spcBef>
                <a:spcPct val="0"/>
              </a:spcBef>
            </a:pPr>
            <a:r>
              <a:rPr lang="en-US" sz="1193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Methodology / Approach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A7D8D9-D8F9-B8A3-9EA0-9E7EA64F7EFA}"/>
              </a:ext>
            </a:extLst>
          </p:cNvPr>
          <p:cNvSpPr txBox="1"/>
          <p:nvPr/>
        </p:nvSpPr>
        <p:spPr>
          <a:xfrm>
            <a:off x="4391139" y="7048500"/>
            <a:ext cx="950572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Train, test, and compare models</a:t>
            </a:r>
            <a:endParaRPr lang="fr-FR" sz="3200" dirty="0">
              <a:solidFill>
                <a:srgbClr val="FFFFFF"/>
              </a:solidFill>
              <a:latin typeface="Times New Roman" panose="02020603050405020304" pitchFamily="18" charset="0"/>
              <a:ea typeface="Poppins Light"/>
              <a:cs typeface="Times New Roman" panose="02020603050405020304" pitchFamily="18" charset="0"/>
              <a:sym typeface="Poppins Light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4C934D4-C041-0885-4774-69AB0A442E1E}"/>
              </a:ext>
            </a:extLst>
          </p:cNvPr>
          <p:cNvSpPr/>
          <p:nvPr/>
        </p:nvSpPr>
        <p:spPr>
          <a:xfrm>
            <a:off x="5802686" y="6457009"/>
            <a:ext cx="668262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133787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988688"/>
            <a:ext cx="668262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576671" y="2998213"/>
            <a:ext cx="668262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576671" y="6741951"/>
            <a:ext cx="668262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28700" y="6732426"/>
            <a:ext cx="668262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9485888" y="-3709988"/>
            <a:ext cx="10757647" cy="8229600"/>
          </a:xfrm>
          <a:custGeom>
            <a:avLst/>
            <a:gdLst/>
            <a:ahLst/>
            <a:cxnLst/>
            <a:rect l="l" t="t" r="r" b="b"/>
            <a:pathLst>
              <a:path w="10757647" h="8229600">
                <a:moveTo>
                  <a:pt x="0" y="0"/>
                </a:moveTo>
                <a:lnTo>
                  <a:pt x="10757647" y="0"/>
                </a:lnTo>
                <a:lnTo>
                  <a:pt x="107576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7337521"/>
            <a:ext cx="77343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4. U-Net: Encoder-decoder design for segmentation tasks.</a:t>
            </a:r>
          </a:p>
        </p:txBody>
      </p:sp>
      <p:sp>
        <p:nvSpPr>
          <p:cNvPr id="10" name="Freeform 10"/>
          <p:cNvSpPr/>
          <p:nvPr/>
        </p:nvSpPr>
        <p:spPr>
          <a:xfrm flipH="1">
            <a:off x="-770733" y="6191464"/>
            <a:ext cx="6366679" cy="7163633"/>
          </a:xfrm>
          <a:custGeom>
            <a:avLst/>
            <a:gdLst/>
            <a:ahLst/>
            <a:cxnLst/>
            <a:rect l="l" t="t" r="r" b="b"/>
            <a:pathLst>
              <a:path w="6366679" h="7163633">
                <a:moveTo>
                  <a:pt x="6366679" y="0"/>
                </a:moveTo>
                <a:lnTo>
                  <a:pt x="0" y="0"/>
                </a:lnTo>
                <a:lnTo>
                  <a:pt x="0" y="7163632"/>
                </a:lnTo>
                <a:lnTo>
                  <a:pt x="6366679" y="7163632"/>
                </a:lnTo>
                <a:lnTo>
                  <a:pt x="6366679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437294" y="2928524"/>
            <a:ext cx="139378" cy="13937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11329" y="2918999"/>
            <a:ext cx="139378" cy="13937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37294" y="6677025"/>
            <a:ext cx="139378" cy="13937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11329" y="6667500"/>
            <a:ext cx="139378" cy="13937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B5B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7866233" y="4095536"/>
            <a:ext cx="2653074" cy="2095928"/>
          </a:xfrm>
          <a:custGeom>
            <a:avLst/>
            <a:gdLst/>
            <a:ahLst/>
            <a:cxnLst/>
            <a:rect l="l" t="t" r="r" b="b"/>
            <a:pathLst>
              <a:path w="2653074" h="2095928">
                <a:moveTo>
                  <a:pt x="0" y="0"/>
                </a:moveTo>
                <a:lnTo>
                  <a:pt x="2653074" y="0"/>
                </a:lnTo>
                <a:lnTo>
                  <a:pt x="2653074" y="2095928"/>
                </a:lnTo>
                <a:lnTo>
                  <a:pt x="0" y="2095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57292" y="3380424"/>
            <a:ext cx="9077308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0" indent="-914400">
              <a:buAutoNum type="arabicPeriod"/>
            </a:pPr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Implemented using </a:t>
            </a:r>
            <a:r>
              <a:rPr lang="en-US" sz="4500" dirty="0" err="1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PyTorch</a:t>
            </a:r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 deep learning framework.</a:t>
            </a:r>
          </a:p>
          <a:p>
            <a:pPr marL="914400" lvl="0" indent="-914400">
              <a:buAutoNum type="arabicPeriod"/>
            </a:pPr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ANN: Fully connected feedforward model.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37294" y="3328983"/>
            <a:ext cx="7711328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ppins Light"/>
              </a:rPr>
              <a:t>3. CNN: Convolutional architecture for image recognition.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850068"/>
            <a:ext cx="6323481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Methodology / Approach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19307" y="7337521"/>
            <a:ext cx="6739993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5. Vision Transformer (</a:t>
            </a:r>
            <a:r>
              <a:rPr lang="en-US" sz="4500" dirty="0" err="1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ViT</a:t>
            </a:r>
            <a:r>
              <a:rPr lang="en-US" sz="45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): Attention-based image model.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21D18-73CD-CE1A-D528-FC7D16D4B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C8155B-D4D9-A314-75A4-5157217420E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1A34D41-E4E8-D7CD-6642-8B85BC000C4F}"/>
              </a:ext>
            </a:extLst>
          </p:cNvPr>
          <p:cNvSpPr/>
          <p:nvPr/>
        </p:nvSpPr>
        <p:spPr>
          <a:xfrm>
            <a:off x="-489928" y="0"/>
            <a:ext cx="19922007" cy="10287000"/>
          </a:xfrm>
          <a:custGeom>
            <a:avLst/>
            <a:gdLst/>
            <a:ahLst/>
            <a:cxnLst/>
            <a:rect l="l" t="t" r="r" b="b"/>
            <a:pathLst>
              <a:path w="19922007" h="10287000">
                <a:moveTo>
                  <a:pt x="0" y="0"/>
                </a:moveTo>
                <a:lnTo>
                  <a:pt x="19922007" y="0"/>
                </a:lnTo>
                <a:lnTo>
                  <a:pt x="199220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3257C51-891C-C41A-0568-958FA3987CEE}"/>
              </a:ext>
            </a:extLst>
          </p:cNvPr>
          <p:cNvSpPr txBox="1"/>
          <p:nvPr/>
        </p:nvSpPr>
        <p:spPr>
          <a:xfrm>
            <a:off x="848081" y="3243943"/>
            <a:ext cx="13048779" cy="3152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2049"/>
              </a:lnSpc>
              <a:spcBef>
                <a:spcPct val="0"/>
              </a:spcBef>
            </a:pPr>
            <a:r>
              <a:rPr lang="en-US" sz="11930" b="1" dirty="0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Data / Materials / Inputs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234A27A-378B-8802-81BB-E18F25B5FA19}"/>
              </a:ext>
            </a:extLst>
          </p:cNvPr>
          <p:cNvSpPr txBox="1"/>
          <p:nvPr/>
        </p:nvSpPr>
        <p:spPr>
          <a:xfrm>
            <a:off x="4718214" y="7048500"/>
            <a:ext cx="9505721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ea typeface="Poppins Light"/>
                <a:cs typeface="Times New Roman" panose="02020603050405020304" pitchFamily="18" charset="0"/>
                <a:sym typeface="Poppins Light"/>
              </a:rPr>
              <a:t>Fashion-MNIST dataset for model training and testing</a:t>
            </a:r>
            <a:endParaRPr lang="fr-FR" sz="3200" dirty="0">
              <a:solidFill>
                <a:srgbClr val="FFFFFF"/>
              </a:solidFill>
              <a:latin typeface="Times New Roman" panose="02020603050405020304" pitchFamily="18" charset="0"/>
              <a:ea typeface="Poppins Light"/>
              <a:cs typeface="Times New Roman" panose="02020603050405020304" pitchFamily="18" charset="0"/>
              <a:sym typeface="Poppins Light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0C9D7A1-9DCE-584B-8B05-B6369B33200F}"/>
              </a:ext>
            </a:extLst>
          </p:cNvPr>
          <p:cNvSpPr/>
          <p:nvPr/>
        </p:nvSpPr>
        <p:spPr>
          <a:xfrm>
            <a:off x="5802686" y="6457009"/>
            <a:ext cx="668262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5656798"/>
      </p:ext>
    </p:extLst>
  </p:cSld>
  <p:clrMapOvr>
    <a:masterClrMapping/>
  </p:clrMapOvr>
  <p:transition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834</Words>
  <Application>Microsoft Office PowerPoint</Application>
  <PresentationFormat>Custom</PresentationFormat>
  <Paragraphs>113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Aptos</vt:lpstr>
      <vt:lpstr>Poppins Medium Bold</vt:lpstr>
      <vt:lpstr>Poppins Light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Minimal 3D Technology Consulting Presentation</dc:title>
  <cp:lastModifiedBy>Shehryar Cheema</cp:lastModifiedBy>
  <cp:revision>19</cp:revision>
  <dcterms:created xsi:type="dcterms:W3CDTF">2006-08-16T00:00:00Z</dcterms:created>
  <dcterms:modified xsi:type="dcterms:W3CDTF">2025-11-01T21:34:00Z</dcterms:modified>
  <dc:identifier>DAG3S6jM0vM</dc:identifier>
</cp:coreProperties>
</file>